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6" r:id="rId14"/>
    <p:sldId id="265" r:id="rId15"/>
    <p:sldId id="277" r:id="rId16"/>
    <p:sldId id="270" r:id="rId17"/>
    <p:sldId id="278" r:id="rId18"/>
    <p:sldId id="271" r:id="rId19"/>
    <p:sldId id="279" r:id="rId20"/>
    <p:sldId id="273" r:id="rId21"/>
    <p:sldId id="274" r:id="rId22"/>
    <p:sldId id="280" r:id="rId23"/>
    <p:sldId id="276" r:id="rId24"/>
    <p:sldId id="275" r:id="rId25"/>
    <p:sldId id="291" r:id="rId26"/>
    <p:sldId id="292" r:id="rId27"/>
    <p:sldId id="272" r:id="rId28"/>
    <p:sldId id="317" r:id="rId29"/>
    <p:sldId id="293" r:id="rId30"/>
    <p:sldId id="290" r:id="rId31"/>
    <p:sldId id="318" r:id="rId32"/>
    <p:sldId id="320" r:id="rId33"/>
    <p:sldId id="322" r:id="rId34"/>
    <p:sldId id="321" r:id="rId35"/>
    <p:sldId id="319" r:id="rId36"/>
    <p:sldId id="289" r:id="rId37"/>
    <p:sldId id="296" r:id="rId38"/>
    <p:sldId id="311" r:id="rId39"/>
    <p:sldId id="286" r:id="rId40"/>
    <p:sldId id="308" r:id="rId41"/>
    <p:sldId id="309" r:id="rId42"/>
    <p:sldId id="310" r:id="rId43"/>
    <p:sldId id="306" r:id="rId44"/>
    <p:sldId id="307" r:id="rId45"/>
    <p:sldId id="285" r:id="rId46"/>
    <p:sldId id="313" r:id="rId47"/>
    <p:sldId id="284" r:id="rId48"/>
    <p:sldId id="300" r:id="rId49"/>
    <p:sldId id="314" r:id="rId50"/>
    <p:sldId id="301" r:id="rId51"/>
    <p:sldId id="312" r:id="rId52"/>
    <p:sldId id="303" r:id="rId53"/>
    <p:sldId id="304" r:id="rId54"/>
    <p:sldId id="305" r:id="rId55"/>
    <p:sldId id="325" r:id="rId56"/>
    <p:sldId id="324" r:id="rId57"/>
    <p:sldId id="315" r:id="rId58"/>
    <p:sldId id="323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CDCDC-AAC5-4C4A-A09E-6CDEC185DFE2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B125E-E7F8-4EC9-B5AB-41428CEC0F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529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B0FF2-55A5-40A9-9359-987A9632674B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65C42-21BF-4BC4-AFBD-E0F3A588FB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41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C42-21BF-4BC4-AFBD-E0F3A588FBC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45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80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62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69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78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97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55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3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04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25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44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4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BA028-7DDC-4408-8AAA-FC298377BD04}" type="datetimeFigureOut">
              <a:rPr lang="fr-FR" smtClean="0"/>
              <a:t>17/03/2015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19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24.xml"/><Relationship Id="rId7" Type="http://schemas.openxmlformats.org/officeDocument/2006/relationships/image" Target="../media/image3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28.xml"/><Relationship Id="rId7" Type="http://schemas.openxmlformats.org/officeDocument/2006/relationships/image" Target="../media/image3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2.xml"/><Relationship Id="rId7" Type="http://schemas.openxmlformats.org/officeDocument/2006/relationships/image" Target="../media/image3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6.xml"/><Relationship Id="rId7" Type="http://schemas.openxmlformats.org/officeDocument/2006/relationships/image" Target="../media/image33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40.xml"/><Relationship Id="rId7" Type="http://schemas.openxmlformats.org/officeDocument/2006/relationships/image" Target="../media/image33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1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8861" y="323557"/>
            <a:ext cx="116360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Lattice Reduction Techniques To Attack RSA</a:t>
            </a:r>
            <a:endParaRPr lang="fr-FR" sz="8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9295" y="4346917"/>
            <a:ext cx="7315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David Wong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March 2015</a:t>
            </a:r>
          </a:p>
          <a:p>
            <a:pPr algn="ctr"/>
            <a:r>
              <a:rPr lang="fr-FR" sz="48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</a:t>
            </a:r>
            <a:r>
              <a:rPr lang="fr-FR" sz="4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Bordeaux</a:t>
            </a:r>
            <a:endParaRPr lang="fr-FR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06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" y="875943"/>
            <a:ext cx="11045053" cy="5004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14535" y="745588"/>
            <a:ext cx="6344530" cy="56552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20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" y="875943"/>
            <a:ext cx="11045053" cy="5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56" y="741688"/>
            <a:ext cx="6706536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1" y="1013188"/>
            <a:ext cx="11660227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7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3975"/>
          <a:stretch/>
        </p:blipFill>
        <p:spPr>
          <a:xfrm>
            <a:off x="644796" y="4368801"/>
            <a:ext cx="10818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301" y="2349304"/>
            <a:ext cx="112098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COPPERSMITH</a:t>
            </a:r>
            <a:endParaRPr lang="fr-FR" sz="12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45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05"/>
          <a:stretch/>
        </p:blipFill>
        <p:spPr>
          <a:xfrm>
            <a:off x="556455" y="345442"/>
            <a:ext cx="10990800" cy="18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05"/>
          <a:stretch/>
        </p:blipFill>
        <p:spPr>
          <a:xfrm>
            <a:off x="556455" y="345442"/>
            <a:ext cx="10990800" cy="186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68"/>
          <a:stretch/>
        </p:blipFill>
        <p:spPr>
          <a:xfrm>
            <a:off x="2194455" y="2061699"/>
            <a:ext cx="9352800" cy="18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455" y="3676621"/>
            <a:ext cx="11218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« le </a:t>
            </a:r>
            <a:r>
              <a:rPr lang="fr-FR" sz="5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password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du jour : </a:t>
            </a:r>
            <a:r>
              <a:rPr lang="fr-FR" sz="50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cupcake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»</a:t>
            </a:r>
            <a:endParaRPr lang="fr-FR" sz="5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1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05"/>
          <a:stretch/>
        </p:blipFill>
        <p:spPr>
          <a:xfrm>
            <a:off x="556455" y="345442"/>
            <a:ext cx="10990800" cy="186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022"/>
          <a:stretch/>
        </p:blipFill>
        <p:spPr>
          <a:xfrm>
            <a:off x="2194455" y="2061699"/>
            <a:ext cx="9352800" cy="176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455" y="3676621"/>
            <a:ext cx="11218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« le </a:t>
            </a:r>
            <a:r>
              <a:rPr lang="fr-FR" sz="5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password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du jour : </a:t>
            </a:r>
            <a:r>
              <a:rPr lang="fr-FR" sz="50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cupcake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»</a:t>
            </a:r>
            <a:endParaRPr lang="fr-FR" sz="5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82"/>
          <a:stretch/>
        </p:blipFill>
        <p:spPr>
          <a:xfrm>
            <a:off x="430455" y="5015914"/>
            <a:ext cx="11116800" cy="12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8973" y="815926"/>
            <a:ext cx="918151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RSA</a:t>
            </a:r>
            <a:endParaRPr lang="fr-FR" sz="35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5" y="1448973"/>
            <a:ext cx="11564542" cy="4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8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4" y="1961291"/>
            <a:ext cx="11876861" cy="33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6905" y="3179298"/>
            <a:ext cx="253218" cy="281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050302" y="3742006"/>
            <a:ext cx="225083" cy="168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88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4" y="1961291"/>
            <a:ext cx="11876861" cy="33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25" y="121602"/>
            <a:ext cx="7648014" cy="64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1520" y="928468"/>
            <a:ext cx="1190126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5400" dirty="0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LLL </a:t>
            </a:r>
            <a:r>
              <a:rPr lang="fr-FR" sz="5400" dirty="0" err="1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reduction</a:t>
            </a:r>
            <a:r>
              <a:rPr lang="fr-FR" sz="5400" dirty="0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It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only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does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integer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linear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operations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on the basis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vectors</a:t>
            </a:r>
            <a:endParaRPr lang="fr-FR" sz="5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shortest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vector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the output basis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bound</a:t>
            </a:r>
            <a:endParaRPr lang="fr-FR" sz="5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85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69"/>
          <a:stretch/>
        </p:blipFill>
        <p:spPr>
          <a:xfrm>
            <a:off x="644796" y="3665416"/>
            <a:ext cx="1081800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9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69"/>
          <a:stretch/>
        </p:blipFill>
        <p:spPr>
          <a:xfrm>
            <a:off x="644796" y="3665416"/>
            <a:ext cx="10818000" cy="13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76"/>
          <a:stretch/>
        </p:blipFill>
        <p:spPr>
          <a:xfrm>
            <a:off x="1154196" y="4706425"/>
            <a:ext cx="9799200" cy="2062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0505" y="3812345"/>
            <a:ext cx="1055077" cy="733896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01476" y="4930650"/>
            <a:ext cx="1854266" cy="1329473"/>
          </a:xfrm>
          <a:prstGeom prst="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28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23"/>
          <a:stretch/>
        </p:blipFill>
        <p:spPr>
          <a:xfrm>
            <a:off x="626794" y="880013"/>
            <a:ext cx="9198000" cy="386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6794" y="3924886"/>
                <a:ext cx="11288541" cy="1708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Those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polynomials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achieve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two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things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35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hey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have the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same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root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but modulo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fr-FR" sz="35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iteration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introduce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 new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monomial</a:t>
                </a:r>
                <a:endParaRPr lang="fr-FR" sz="3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94" y="3924886"/>
                <a:ext cx="11288541" cy="1708160"/>
              </a:xfrm>
              <a:prstGeom prst="rect">
                <a:avLst/>
              </a:prstGeom>
              <a:blipFill rotWithShape="0">
                <a:blip r:embed="rId4"/>
                <a:stretch>
                  <a:fillRect l="-1620" t="-5357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32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75" y="207574"/>
            <a:ext cx="8931140" cy="55206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86"/>
          <a:stretch/>
        </p:blipFill>
        <p:spPr>
          <a:xfrm>
            <a:off x="823740" y="5615344"/>
            <a:ext cx="10247439" cy="17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6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25" y="121602"/>
            <a:ext cx="7648014" cy="64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9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14"/>
          <a:stretch/>
        </p:blipFill>
        <p:spPr>
          <a:xfrm>
            <a:off x="624310" y="1049302"/>
            <a:ext cx="10228317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4"/>
          <a:stretch/>
        </p:blipFill>
        <p:spPr>
          <a:xfrm>
            <a:off x="3186179" y="4015240"/>
            <a:ext cx="766644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66" y="155610"/>
            <a:ext cx="5978769" cy="67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76"/>
          <a:stretch/>
        </p:blipFill>
        <p:spPr>
          <a:xfrm>
            <a:off x="2222188" y="415170"/>
            <a:ext cx="7858568" cy="1950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86"/>
          <a:stretch/>
        </p:blipFill>
        <p:spPr>
          <a:xfrm>
            <a:off x="2334730" y="2050096"/>
            <a:ext cx="7210512" cy="166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57"/>
          <a:stretch/>
        </p:blipFill>
        <p:spPr>
          <a:xfrm>
            <a:off x="1530257" y="3717707"/>
            <a:ext cx="9242429" cy="1631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89"/>
          <a:stretch/>
        </p:blipFill>
        <p:spPr>
          <a:xfrm>
            <a:off x="3102311" y="5349318"/>
            <a:ext cx="5675349" cy="17606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7619" y="1951622"/>
            <a:ext cx="10578904" cy="4463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76"/>
          <a:stretch/>
        </p:blipFill>
        <p:spPr>
          <a:xfrm>
            <a:off x="2222188" y="415170"/>
            <a:ext cx="7858568" cy="1950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86"/>
          <a:stretch/>
        </p:blipFill>
        <p:spPr>
          <a:xfrm>
            <a:off x="2334730" y="2050096"/>
            <a:ext cx="7210512" cy="166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57"/>
          <a:stretch/>
        </p:blipFill>
        <p:spPr>
          <a:xfrm>
            <a:off x="1530257" y="3717707"/>
            <a:ext cx="9242429" cy="1631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89"/>
          <a:stretch/>
        </p:blipFill>
        <p:spPr>
          <a:xfrm>
            <a:off x="3102311" y="5349318"/>
            <a:ext cx="5675349" cy="17606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5416" y="3386528"/>
            <a:ext cx="10578904" cy="4463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222188" y="1957025"/>
            <a:ext cx="2237270" cy="1164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14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76"/>
          <a:stretch/>
        </p:blipFill>
        <p:spPr>
          <a:xfrm>
            <a:off x="2222188" y="415170"/>
            <a:ext cx="7858568" cy="1950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86"/>
          <a:stretch/>
        </p:blipFill>
        <p:spPr>
          <a:xfrm>
            <a:off x="2334730" y="2050096"/>
            <a:ext cx="7210512" cy="166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57"/>
          <a:stretch/>
        </p:blipFill>
        <p:spPr>
          <a:xfrm>
            <a:off x="1530257" y="3717707"/>
            <a:ext cx="9242429" cy="1631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89"/>
          <a:stretch/>
        </p:blipFill>
        <p:spPr>
          <a:xfrm>
            <a:off x="3102311" y="5349318"/>
            <a:ext cx="5675349" cy="17606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5416" y="3386528"/>
            <a:ext cx="10578904" cy="4463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9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76"/>
          <a:stretch/>
        </p:blipFill>
        <p:spPr>
          <a:xfrm>
            <a:off x="2222188" y="415170"/>
            <a:ext cx="7858568" cy="1950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86"/>
          <a:stretch/>
        </p:blipFill>
        <p:spPr>
          <a:xfrm>
            <a:off x="2334730" y="2050096"/>
            <a:ext cx="7210512" cy="166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57"/>
          <a:stretch/>
        </p:blipFill>
        <p:spPr>
          <a:xfrm>
            <a:off x="1530257" y="3717707"/>
            <a:ext cx="9242429" cy="1631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89"/>
          <a:stretch/>
        </p:blipFill>
        <p:spPr>
          <a:xfrm>
            <a:off x="3102311" y="5349318"/>
            <a:ext cx="5675349" cy="17606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1009" y="4878377"/>
            <a:ext cx="10578904" cy="4463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2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76"/>
          <a:stretch/>
        </p:blipFill>
        <p:spPr>
          <a:xfrm>
            <a:off x="2222188" y="415170"/>
            <a:ext cx="7858568" cy="1950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86"/>
          <a:stretch/>
        </p:blipFill>
        <p:spPr>
          <a:xfrm>
            <a:off x="2334730" y="2050096"/>
            <a:ext cx="7210512" cy="166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57"/>
          <a:stretch/>
        </p:blipFill>
        <p:spPr>
          <a:xfrm>
            <a:off x="1530257" y="3717707"/>
            <a:ext cx="9242429" cy="1631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89"/>
          <a:stretch/>
        </p:blipFill>
        <p:spPr>
          <a:xfrm>
            <a:off x="3102311" y="5349318"/>
            <a:ext cx="5675349" cy="17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2" y="2082018"/>
            <a:ext cx="11328482" cy="27263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80492" y="2082018"/>
            <a:ext cx="393895" cy="39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COPPERSMITH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301" y="2349304"/>
            <a:ext cx="1110592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BONEH-DURFEE</a:t>
            </a:r>
            <a:endParaRPr lang="fr-FR" sz="11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6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08"/>
          <a:stretch/>
        </p:blipFill>
        <p:spPr>
          <a:xfrm>
            <a:off x="2644727" y="809675"/>
            <a:ext cx="6542221" cy="1987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87262" y="2215662"/>
            <a:ext cx="773723" cy="1624818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490348" y="2147942"/>
            <a:ext cx="682981" cy="1833215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183"/>
          <a:stretch/>
        </p:blipFill>
        <p:spPr>
          <a:xfrm>
            <a:off x="1266000" y="4283326"/>
            <a:ext cx="21852000" cy="18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15"/>
          <a:stretch/>
        </p:blipFill>
        <p:spPr>
          <a:xfrm>
            <a:off x="6849722" y="4304714"/>
            <a:ext cx="21852000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70"/>
          <a:stretch/>
        </p:blipFill>
        <p:spPr>
          <a:xfrm>
            <a:off x="668996" y="1569329"/>
            <a:ext cx="11008800" cy="741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2369" y="2363372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63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57"/>
          <a:stretch/>
        </p:blipFill>
        <p:spPr>
          <a:xfrm>
            <a:off x="624308" y="753403"/>
            <a:ext cx="7685645" cy="62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49"/>
          <a:stretch/>
        </p:blipFill>
        <p:spPr>
          <a:xfrm>
            <a:off x="854400" y="1667804"/>
            <a:ext cx="10972800" cy="21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20"/>
          <a:stretch/>
        </p:blipFill>
        <p:spPr>
          <a:xfrm>
            <a:off x="622431" y="3775612"/>
            <a:ext cx="7687522" cy="633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148"/>
          <a:stretch/>
        </p:blipFill>
        <p:spPr>
          <a:xfrm>
            <a:off x="948000" y="4663844"/>
            <a:ext cx="108792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10"/>
          <a:stretch/>
        </p:blipFill>
        <p:spPr>
          <a:xfrm>
            <a:off x="668996" y="1569329"/>
            <a:ext cx="11008800" cy="2181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5642" y="3179299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8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80"/>
          <a:stretch/>
        </p:blipFill>
        <p:spPr>
          <a:xfrm>
            <a:off x="668996" y="1569329"/>
            <a:ext cx="11008800" cy="2901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5642" y="4114799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1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250"/>
          <a:stretch/>
        </p:blipFill>
        <p:spPr>
          <a:xfrm>
            <a:off x="668996" y="1569329"/>
            <a:ext cx="11008800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26"/>
          <a:stretch/>
        </p:blipFill>
        <p:spPr>
          <a:xfrm>
            <a:off x="781536" y="1780343"/>
            <a:ext cx="10320749" cy="244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58794" y="3587262"/>
            <a:ext cx="7132320" cy="1674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8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5788"/>
          <a:stretch/>
        </p:blipFill>
        <p:spPr>
          <a:xfrm>
            <a:off x="781536" y="1780343"/>
            <a:ext cx="10320749" cy="31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1" y="2001379"/>
            <a:ext cx="10983600" cy="3213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0492" y="2082018"/>
            <a:ext cx="393895" cy="39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53"/>
          <a:stretch/>
        </p:blipFill>
        <p:spPr>
          <a:xfrm>
            <a:off x="644796" y="3665416"/>
            <a:ext cx="10818000" cy="208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6437" y="3798278"/>
            <a:ext cx="2715065" cy="745588"/>
          </a:xfrm>
          <a:prstGeom prst="rect">
            <a:avLst/>
          </a:prstGeom>
          <a:solidFill>
            <a:srgbClr val="C0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9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64" y="126153"/>
            <a:ext cx="5457600" cy="66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33" y="219853"/>
            <a:ext cx="8124466" cy="66381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3774" y="3685735"/>
            <a:ext cx="8740825" cy="317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7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33" y="219853"/>
            <a:ext cx="8124466" cy="66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25"/>
          <a:stretch/>
        </p:blipFill>
        <p:spPr>
          <a:xfrm>
            <a:off x="2644727" y="809675"/>
            <a:ext cx="6542221" cy="144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87262" y="2215662"/>
            <a:ext cx="773723" cy="1624818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490348" y="2147942"/>
            <a:ext cx="682981" cy="1833215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70"/>
          <a:stretch/>
        </p:blipFill>
        <p:spPr>
          <a:xfrm>
            <a:off x="1266000" y="4283326"/>
            <a:ext cx="21852000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69"/>
          <a:stretch/>
        </p:blipFill>
        <p:spPr>
          <a:xfrm>
            <a:off x="6849722" y="4304714"/>
            <a:ext cx="2185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21"/>
          <a:stretch/>
        </p:blipFill>
        <p:spPr>
          <a:xfrm>
            <a:off x="500182" y="3819898"/>
            <a:ext cx="11300400" cy="25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182" y="1252025"/>
            <a:ext cx="11111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HERRMAN AND MAY: </a:t>
            </a:r>
            <a:r>
              <a:rPr lang="fr-FR" sz="54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UNRAVELLED LINEARIZATION</a:t>
            </a:r>
            <a:endParaRPr lang="fr-FR" sz="5400" dirty="0">
              <a:solidFill>
                <a:schemeClr val="accent5">
                  <a:lumMod val="50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3" y="559728"/>
            <a:ext cx="11045370" cy="54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" y="1118094"/>
            <a:ext cx="11620274" cy="45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75"/>
          <a:stretch/>
        </p:blipFill>
        <p:spPr>
          <a:xfrm>
            <a:off x="626794" y="2033564"/>
            <a:ext cx="10861200" cy="237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7394" y="4642338"/>
            <a:ext cx="988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BONEH-DURFEE BOUND</a:t>
            </a:r>
            <a:endParaRPr lang="fr-FR" sz="3600" dirty="0">
              <a:solidFill>
                <a:schemeClr val="accent5">
                  <a:lumMod val="50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4571" y="2546251"/>
            <a:ext cx="118168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CONCLUSIONS</a:t>
            </a:r>
            <a:endParaRPr lang="fr-FR" sz="115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889" y="-465161"/>
            <a:ext cx="14436462" cy="77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6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86265"/>
            <a:ext cx="12192001" cy="59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93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24" y="935015"/>
            <a:ext cx="8494144" cy="21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11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24" y="935015"/>
            <a:ext cx="8494144" cy="2123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5" y="3601329"/>
            <a:ext cx="10921143" cy="23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0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858" y="1955410"/>
            <a:ext cx="12365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ATTACKS</a:t>
            </a:r>
            <a:endParaRPr lang="fr-FR" sz="18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9656" y="281353"/>
            <a:ext cx="107758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Attacks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on the </a:t>
            </a:r>
            <a:r>
              <a:rPr lang="fr-FR" sz="66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Implementation</a:t>
            </a:r>
            <a:r>
              <a:rPr lang="fr-FR" sz="66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or the </a:t>
            </a:r>
            <a:r>
              <a:rPr lang="fr-FR" sz="6600" dirty="0" err="1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Mathematics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759656" y="3756073"/>
            <a:ext cx="11507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Recover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the </a:t>
            </a: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plaintext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Recover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the </a:t>
            </a: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private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key</a:t>
            </a:r>
          </a:p>
        </p:txBody>
      </p:sp>
    </p:spTree>
    <p:extLst>
      <p:ext uri="{BB962C8B-B14F-4D97-AF65-F5344CB8AC3E}">
        <p14:creationId xmlns:p14="http://schemas.microsoft.com/office/powerpoint/2010/main" val="6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3040" y="886265"/>
            <a:ext cx="104100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</a:t>
            </a:r>
            <a:r>
              <a:rPr lang="fr-FR" sz="8000" dirty="0" err="1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</a:t>
            </a:r>
            <a:r>
              <a:rPr lang="fr-FR" sz="80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elaxed</a:t>
            </a:r>
            <a:r>
              <a:rPr lang="fr-FR" sz="80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745589" y="2828835"/>
            <a:ext cx="105367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know a part of the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know an approximation of one of the prime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private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exponent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is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too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small</a:t>
            </a:r>
            <a:endParaRPr lang="fr-FR" sz="4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3723" y="1786598"/>
            <a:ext cx="108180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LATTICE</a:t>
            </a:r>
            <a:endParaRPr lang="fr-FR" sz="20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91,75"/>
  <p:tag name="ORIGINALWIDTH" val="3162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fontsize{60}{0}\selectfont&#10;$(e, N)$ is the \textbf{public key}&#10;\end{document}"/>
  <p:tag name="IGUANATEXSIZE" val="20"/>
  <p:tag name="IGUANATEXCURSOR" val="38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79,75"/>
  <p:tag name="ORIGINALWIDTH" val="705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m = m_0 + x_0\]&#10;&#10;\end{document}"/>
  <p:tag name="IGUANATEXSIZE" val="20"/>
  <p:tag name="IGUANATEXCURSOR" val="3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79,75"/>
  <p:tag name="ORIGINALWIDTH" val="705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m = m_0 + x_0\]&#10;&#10;\end{document}"/>
  <p:tag name="IGUANATEXSIZE" val="20"/>
  <p:tag name="IGUANATEXCURSOR" val="3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1749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f(x) = c - (m_0 + x)^e \pmod{N} \]&#10;&#10;\end{document}"/>
  <p:tag name="IGUANATEXSIZE" val="20"/>
  <p:tag name="IGUANATEXCURSOR" val="39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44,25"/>
  <p:tag name="ORIGINALWIDTH" val="127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&#10;\[ \|b_1'\| \leq 2^{\frac{n(n-1)}{4(n)}} \cdot det(L)^{\frac{1}{n}} \]&#10;&#10;\end{document}"/>
  <p:tag name="IGUANATEXSIZE" val="20"/>
  <p:tag name="IGUANATEXCURSOR" val="4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91,75"/>
  <p:tag name="ORIGINALWIDTH" val="3310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fontsize{60}{0}\selectfont&#10;$(d, N)$ is the \textbf{private key}&#10;\end{document}"/>
  <p:tag name="IGUANATEXSIZE" val="20"/>
  <p:tag name="IGUANATEXCURSOR" val="4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92"/>
  <p:tag name="ORIGINALWIDTH" val="2400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 g_{i,j}(x) &amp;= x^j \cdot N^i \cdot f^{m-i}(x)\\&#10; &amp; \text{ for } i = 0,\hdots,m-1,\hspace{2mm} j=0,\hdots,\delta-1\\&#10; h_i(x) &amp;= x^i \cdot f^m(x)\\&#10; &amp; \text{ for } i = 0,\hdots,t-1&#10;\end{align*}&#10;&#10;\end{document}"/>
  <p:tag name="IGUANATEXSIZE" val="20"/>
  <p:tag name="IGUANATEXCURSOR" val="5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1635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det(L) = N^{\frac{1}{2}\delta m (m+1)}X^{\frac{1}{2}n(n-1)} \]&#10;&#10;\end{document}"/>
  <p:tag name="IGUANATEXSIZE" val="20"/>
  <p:tag name="IGUANATEXCURSOR" val="4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8,25"/>
  <p:tag name="ORIGINALWIDTH" val="1156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|b_1\| \leq 2^{\frac{n-1}{4}} \cdot det(L)^{\frac{1}{n}} \]&#10;&#10;\end{document}"/>
  <p:tag name="IGUANATEXSIZE" val="20"/>
  <p:tag name="IGUANATEXCURSOR" val="42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1218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|b1\| = \|g(xX)\| &lt; \frac{_{N^m}}{^{\sqrt{n}}} \]&#10;&#10;\end{document}"/>
  <p:tag name="IGUANATEXSIZE" val="20"/>
  <p:tag name="IGUANATEXCURSOR" val="4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48,75"/>
  <p:tag name="ORIGINALWIDTH" val="168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det(L) &lt; 2^{-\frac{n(n-1)}{4}} \cdot n^{-\frac{n}{2}} \cdot N^{n \cdot m} \]&#10;&#10;\end{document}"/>
  <p:tag name="IGUANATEXSIZE" val="20"/>
  <p:tag name="IGUANATEXCURSOR" val="43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799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det(L) &lt; N^{m \cdot n}\]&#10;&#10;\end{document}"/>
  <p:tag name="IGUANATEXSIZE" val="20"/>
  <p:tag name="IGUANATEXCURSOR" val="38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8,25"/>
  <p:tag name="ORIGINALWIDTH" val="1156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|b_1\| \leq 2^{\frac{n-1}{4}} \cdot det(L)^{\frac{1}{n}} \]&#10;&#10;\end{document}"/>
  <p:tag name="IGUANATEXSIZE" val="20"/>
  <p:tag name="IGUANATEXCURSOR" val="4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1218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|b1\| = \|g(xX)\| &lt; \frac{_{N^m}}{^{\sqrt{n}}} \]&#10;&#10;\end{document}"/>
  <p:tag name="IGUANATEXSIZE" val="20"/>
  <p:tag name="IGUANATEXCURSOR" val="41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48,75"/>
  <p:tag name="ORIGINALWIDTH" val="168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det(L) &lt; 2^{-\frac{n(n-1)}{4}} \cdot n^{-\frac{n}{2}} \cdot N^{n \cdot m} \]&#10;&#10;\end{document}"/>
  <p:tag name="IGUANATEXSIZE" val="20"/>
  <p:tag name="IGUANATEXCURSOR" val="43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799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det(L) &lt; N^{m \cdot n}\]&#10;&#10;\end{document}"/>
  <p:tag name="IGUANATEXSIZE" val="20"/>
  <p:tag name="IGUANATEXCURSOR" val="3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46"/>
  <p:tag name="ORIGINALWIDTH" val="2047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textbf{Encrypt} a message $m$:&#10;&#10;\end{document}"/>
  <p:tag name="IGUANATEXSIZE" val="20"/>
  <p:tag name="IGUANATEXCURSOR" val="38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8,25"/>
  <p:tag name="ORIGINALWIDTH" val="1156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|b_1\| \leq 2^{\frac{n-1}{4}} \cdot det(L)^{\frac{1}{n}} \]&#10;&#10;\end{document}"/>
  <p:tag name="IGUANATEXSIZE" val="20"/>
  <p:tag name="IGUANATEXCURSOR" val="42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1218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|b1\| = \|g(xX)\| &lt; \frac{_{N^m}}{^{\sqrt{n}}} \]&#10;&#10;\end{document}"/>
  <p:tag name="IGUANATEXSIZE" val="20"/>
  <p:tag name="IGUANATEXCURSOR" val="4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48,75"/>
  <p:tag name="ORIGINALWIDTH" val="168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det(L) &lt; 2^{-\frac{n(n-1)}{4}} \cdot n^{-\frac{n}{2}} \cdot N^{n \cdot m} \]&#10;&#10;\end{document}"/>
  <p:tag name="IGUANATEXSIZE" val="20"/>
  <p:tag name="IGUANATEXCURSOR" val="43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799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det(L) &lt; N^{m \cdot n}\]&#10;&#10;\end{document}"/>
  <p:tag name="IGUANATEXSIZE" val="20"/>
  <p:tag name="IGUANATEXCURSOR" val="38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8,25"/>
  <p:tag name="ORIGINALWIDTH" val="1156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|b_1\| \leq 2^{\frac{n-1}{4}} \cdot det(L)^{\frac{1}{n}} \]&#10;&#10;\end{document}"/>
  <p:tag name="IGUANATEXSIZE" val="20"/>
  <p:tag name="IGUANATEXCURSOR" val="42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1218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|b1\| = \|g(xX)\| &lt; \frac{_{N^m}}{^{\sqrt{n}}} \]&#10;&#10;\end{document}"/>
  <p:tag name="IGUANATEXSIZE" val="20"/>
  <p:tag name="IGUANATEXCURSOR" val="41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48,75"/>
  <p:tag name="ORIGINALWIDTH" val="168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det(L) &lt; 2^{-\frac{n(n-1)}{4}} \cdot n^{-\frac{n}{2}} \cdot N^{n \cdot m} \]&#10;&#10;\end{document}"/>
  <p:tag name="IGUANATEXSIZE" val="20"/>
  <p:tag name="IGUANATEXCURSOR" val="43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799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det(L) &lt; N^{m \cdot n}\]&#10;&#10;\end{document}"/>
  <p:tag name="IGUANATEXSIZE" val="20"/>
  <p:tag name="IGUANATEXCURSOR" val="38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8,25"/>
  <p:tag name="ORIGINALWIDTH" val="1156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|b_1\| \leq 2^{\frac{n-1}{4}} \cdot det(L)^{\frac{1}{n}} \]&#10;&#10;\end{document}"/>
  <p:tag name="IGUANATEXSIZE" val="20"/>
  <p:tag name="IGUANATEXCURSOR" val="4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1218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|b1\| = \|g(xX)\| &lt; \frac{_{N^m}}{^{\sqrt{n}}} \]&#10;&#10;\end{document}"/>
  <p:tag name="IGUANATEXSIZE" val="20"/>
  <p:tag name="IGUANATEXCURSOR" val="4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88,5"/>
  <p:tag name="ORIGINALWIDTH" val="1071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c = m^e \pmod{N} \]&#10;\end{document}"/>
  <p:tag name="IGUANATEXSIZE" val="20"/>
  <p:tag name="IGUANATEXCURSOR" val="35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48,75"/>
  <p:tag name="ORIGINALWIDTH" val="168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det(L) &lt; 2^{-\frac{n(n-1)}{4}} \cdot n^{-\frac{n}{2}} \cdot N^{n \cdot m} \]&#10;&#10;\end{document}"/>
  <p:tag name="IGUANATEXSIZE" val="20"/>
  <p:tag name="IGUANATEXCURSOR" val="43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799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det(L) &lt; N^{m \cdot n}\]&#10;&#10;\end{document}"/>
  <p:tag name="IGUANATEXSIZE" val="20"/>
  <p:tag name="IGUANATEXCURSOR" val="38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1,75"/>
  <p:tag name="ORIGINALWIDTH" val="54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N = p \times q \]&#10;&#10;\end{document}"/>
  <p:tag name="IGUANATEXSIZE" val="20"/>
  <p:tag name="IGUANATEXCURSOR" val="35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e, N)$&#10;&#10;\end{document}"/>
  <p:tag name="IGUANATEXSIZE" val="20"/>
  <p:tag name="IGUANATEXCURSOR" val="35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d, N)$&#10;&#10;\end{document}"/>
  <p:tag name="IGUANATEXSIZE" val="20"/>
  <p:tag name="IGUANATEXCURSOR" val="36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208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\[ \underbrace{k}_{x} \cdot (\underbrace{N + 1}_{A} \underbrace{- p - q}_{y}) + 1 = 0 \pmod{e} \]&#10;&#10;\[ f(x,y) = x ( A + y) + 1 \]&#10;&#10;\end{document}"/>
  <p:tag name="IGUANATEXSIZE" val="20"/>
  <p:tag name="IGUANATEXCURSOR" val="48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49"/>
  <p:tag name="ORIGINALWIDTH" val="2047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textbf{Decrypt} a ciphertext $c$:&#10;&#10;\end{document}"/>
  <p:tag name="IGUANATEXSIZE" val="20"/>
  <p:tag name="IGUANATEXCURSOR" val="39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208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\[ \underbrace{k}_{x} \cdot (\underbrace{N + 1}_{A} \underbrace{- p - q}_{y}) + 1 = 0 \pmod{e} \]&#10;&#10;\[ f(x,y) = x ( A + y) + 1 \]&#10;&#10;\end{document}"/>
  <p:tag name="IGUANATEXSIZE" val="20"/>
  <p:tag name="IGUANATEXCURSOR" val="48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1703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f(x,y)=\underbrace{1 + xy}_u + Ax \pmod{e} \]&#10;&#10;\end{document}"/>
  <p:tag name="IGUANATEXSIZE" val="20"/>
  <p:tag name="IGUANATEXCURSOR" val="40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17,25"/>
  <p:tag name="ORIGINALWIDTH" val="561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d &lt; N^{0.292} \]&#10;&#10;\end{document}"/>
  <p:tag name="IGUANATEXSIZE" val="20"/>
  <p:tag name="IGUANATEXCURSOR" val="37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59"/>
  <p:tag name="ORIGINALWIDTH" val="987"/>
  <p:tag name="LATEXADDIN" val="\documentclass[a6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m = c^d \pmod{N} \]&#10;\end{document}"/>
  <p:tag name="IGUANATEXSIZE" val="20"/>
  <p:tag name="IGUANATEXCURSOR" val="35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1,75"/>
  <p:tag name="ORIGINALWIDTH" val="54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N = p \times q \]&#10;&#10;\end{document}"/>
  <p:tag name="IGUANATEXSIZE" val="20"/>
  <p:tag name="IGUANATEXCURSOR" val="3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e, N)$&#10;&#10;\end{document}"/>
  <p:tag name="IGUANATEXSIZE" val="20"/>
  <p:tag name="IGUANATEXCURSOR" val="35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d, N)$&#10;&#10;\end{document}"/>
  <p:tag name="IGUANATEXSIZE" val="20"/>
  <p:tag name="IGUANATEXCURSOR" val="36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107</Words>
  <Application>Microsoft Office PowerPoint</Application>
  <PresentationFormat>Widescreen</PresentationFormat>
  <Paragraphs>32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Open Sans</vt:lpstr>
      <vt:lpstr>Open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79</cp:revision>
  <dcterms:created xsi:type="dcterms:W3CDTF">2015-03-14T19:44:01Z</dcterms:created>
  <dcterms:modified xsi:type="dcterms:W3CDTF">2015-03-17T23:16:02Z</dcterms:modified>
</cp:coreProperties>
</file>